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sldIdLst>
    <p:sldId id="256" r:id="rId2"/>
    <p:sldId id="283" r:id="rId3"/>
    <p:sldId id="282" r:id="rId4"/>
    <p:sldId id="260" r:id="rId5"/>
    <p:sldId id="258" r:id="rId6"/>
    <p:sldId id="259" r:id="rId7"/>
    <p:sldId id="261" r:id="rId8"/>
    <p:sldId id="262" r:id="rId9"/>
    <p:sldId id="273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1" r:id="rId18"/>
    <p:sldId id="272" r:id="rId19"/>
    <p:sldId id="270" r:id="rId20"/>
    <p:sldId id="274" r:id="rId21"/>
    <p:sldId id="275" r:id="rId22"/>
    <p:sldId id="276" r:id="rId23"/>
    <p:sldId id="257" r:id="rId24"/>
    <p:sldId id="277" r:id="rId25"/>
    <p:sldId id="278" r:id="rId26"/>
    <p:sldId id="280" r:id="rId27"/>
    <p:sldId id="284" r:id="rId28"/>
    <p:sldId id="285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6317"/>
  </p:normalViewPr>
  <p:slideViewPr>
    <p:cSldViewPr snapToGrid="0">
      <p:cViewPr varScale="1">
        <p:scale>
          <a:sx n="123" d="100"/>
          <a:sy n="123" d="100"/>
        </p:scale>
        <p:origin x="2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9084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505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2833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9031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7849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58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5957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00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128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410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65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539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615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9300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276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99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990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F8ADC2F-25D4-2644-A677-586CB6C42695}" type="datetimeFigureOut">
              <a:rPr lang="ru-RU" smtClean="0"/>
              <a:t>02.04.2023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5572EEA-CB96-D540-92CE-52E1A43F6D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36253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C1844F-4F9A-DC5C-BB40-814996782E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521" y="1538964"/>
            <a:ext cx="7481743" cy="2421464"/>
          </a:xfrm>
        </p:spPr>
        <p:txBody>
          <a:bodyPr>
            <a:normAutofit/>
          </a:bodyPr>
          <a:lstStyle/>
          <a:p>
            <a:r>
              <a:rPr lang="ru-RU" sz="3600" dirty="0"/>
              <a:t>09.02.07 Информационные системы и программирование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1BD3125-924B-222C-FDF3-815BD5A1F6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34539" y="3960430"/>
            <a:ext cx="7197726" cy="373304"/>
          </a:xfrm>
        </p:spPr>
        <p:txBody>
          <a:bodyPr/>
          <a:lstStyle/>
          <a:p>
            <a:r>
              <a:rPr lang="ru-RU" dirty="0"/>
              <a:t>Разработчик веб и мультимедийных приложений</a:t>
            </a:r>
          </a:p>
        </p:txBody>
      </p:sp>
      <p:sp>
        <p:nvSpPr>
          <p:cNvPr id="4" name="Подзаголовок 2">
            <a:extLst>
              <a:ext uri="{FF2B5EF4-FFF2-40B4-BE49-F238E27FC236}">
                <a16:creationId xmlns:a16="http://schemas.microsoft.com/office/drawing/2014/main" id="{BE212054-F2F3-C720-78E9-0F20DF1A0334}"/>
              </a:ext>
            </a:extLst>
          </p:cNvPr>
          <p:cNvSpPr txBox="1">
            <a:spLocks/>
          </p:cNvSpPr>
          <p:nvPr/>
        </p:nvSpPr>
        <p:spPr>
          <a:xfrm>
            <a:off x="7038753" y="1668926"/>
            <a:ext cx="4493511" cy="6702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Колледж инновационных технологий</a:t>
            </a:r>
            <a:br>
              <a:rPr lang="ru-RU" dirty="0"/>
            </a:br>
            <a:r>
              <a:rPr lang="ru-RU" dirty="0"/>
              <a:t>и предпринимательства ВлГУ</a:t>
            </a:r>
          </a:p>
        </p:txBody>
      </p:sp>
      <p:sp>
        <p:nvSpPr>
          <p:cNvPr id="5" name="Подзаголовок 2">
            <a:extLst>
              <a:ext uri="{FF2B5EF4-FFF2-40B4-BE49-F238E27FC236}">
                <a16:creationId xmlns:a16="http://schemas.microsoft.com/office/drawing/2014/main" id="{112336E4-8B7A-209A-8A86-7139410C8F8F}"/>
              </a:ext>
            </a:extLst>
          </p:cNvPr>
          <p:cNvSpPr txBox="1">
            <a:spLocks/>
          </p:cNvSpPr>
          <p:nvPr/>
        </p:nvSpPr>
        <p:spPr>
          <a:xfrm>
            <a:off x="446569" y="4867345"/>
            <a:ext cx="11085696" cy="9699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800" kern="1200" cap="all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  <a:defRPr sz="12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0"/>
              </a:spcAft>
            </a:pPr>
            <a:r>
              <a:rPr lang="ru-RU" dirty="0"/>
              <a:t>Обучение На базе кафедры </a:t>
            </a:r>
          </a:p>
          <a:p>
            <a:pPr>
              <a:spcAft>
                <a:spcPts val="0"/>
              </a:spcAft>
            </a:pPr>
            <a:r>
              <a:rPr lang="ru-RU" sz="3000" dirty="0"/>
              <a:t>ИНФОРМАЦИОННЫЕ СИСТЕМЫ И ПРОГРАММНАЯ ИНЖЕНЕРИЯ</a:t>
            </a:r>
            <a:endParaRPr lang="en-GB" sz="3000" dirty="0"/>
          </a:p>
        </p:txBody>
      </p:sp>
    </p:spTree>
    <p:extLst>
      <p:ext uri="{BB962C8B-B14F-4D97-AF65-F5344CB8AC3E}">
        <p14:creationId xmlns:p14="http://schemas.microsoft.com/office/powerpoint/2010/main" val="2798945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(Программирование)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Азы программирования на основе языка</a:t>
            </a:r>
            <a:r>
              <a:rPr lang="en-GB" dirty="0"/>
              <a:t> </a:t>
            </a:r>
            <a:r>
              <a:rPr lang="en-GB" dirty="0" err="1"/>
              <a:t>PascalABC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Программирование на языке </a:t>
            </a:r>
            <a:r>
              <a:rPr lang="en-GB" dirty="0"/>
              <a:t>Python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Алгоритмы и структуры данных на основе языка </a:t>
            </a:r>
            <a:r>
              <a:rPr lang="en-GB" dirty="0"/>
              <a:t>Python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Объектно-ориентированное программирование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Системы контроля версий исходного кода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Язык программирования </a:t>
            </a:r>
            <a:r>
              <a:rPr lang="ru-RU" dirty="0" err="1"/>
              <a:t>J</a:t>
            </a:r>
            <a:r>
              <a:rPr lang="en-GB" dirty="0" err="1"/>
              <a:t>avaScript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endParaRPr lang="ru-RU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5ABF73F7-60F6-A218-C2C5-EA9668800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132" y="2142067"/>
            <a:ext cx="1689743" cy="950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6A7C136-3726-DD03-E88C-30B36B0CCB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5" t="16860" r="26163" b="14768"/>
          <a:stretch/>
        </p:blipFill>
        <p:spPr bwMode="auto">
          <a:xfrm>
            <a:off x="9239693" y="3048394"/>
            <a:ext cx="1577533" cy="17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36B9037D-5642-69BE-0171-2B2140869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2" r="15211" b="15240"/>
          <a:stretch/>
        </p:blipFill>
        <p:spPr bwMode="auto">
          <a:xfrm>
            <a:off x="5957777" y="3672878"/>
            <a:ext cx="2293088" cy="199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591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(веб-разработка)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950389"/>
          </a:xfrm>
        </p:spPr>
        <p:txBody>
          <a:bodyPr>
            <a:no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Создание простых интернет-страниц на основе технологий </a:t>
            </a:r>
            <a:r>
              <a:rPr lang="en-GB" dirty="0"/>
              <a:t>HTML,</a:t>
            </a:r>
            <a:r>
              <a:rPr lang="ru-RU" dirty="0"/>
              <a:t> </a:t>
            </a:r>
            <a:r>
              <a:rPr lang="en-GB" dirty="0"/>
              <a:t>CSS </a:t>
            </a:r>
            <a:r>
              <a:rPr lang="ru-RU" dirty="0"/>
              <a:t>и </a:t>
            </a:r>
            <a:r>
              <a:rPr lang="en-GB" dirty="0"/>
              <a:t>JavaScript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Библиотека для создания сложных интерфейсов пользователя </a:t>
            </a:r>
            <a:r>
              <a:rPr lang="en-GB" dirty="0"/>
              <a:t>ReactJS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Создание серверного ПО на основе </a:t>
            </a:r>
            <a:r>
              <a:rPr lang="en-GB" dirty="0"/>
              <a:t>NodeJS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Подготовка веб-приложений для публикации в интернете</a:t>
            </a:r>
          </a:p>
          <a:p>
            <a:pPr>
              <a:buFont typeface="Системный шрифт, обычный"/>
              <a:buChar char="—"/>
            </a:pPr>
            <a:r>
              <a:rPr lang="en-GB" dirty="0"/>
              <a:t>SEO-</a:t>
            </a:r>
            <a:r>
              <a:rPr lang="ru-RU" dirty="0"/>
              <a:t>оптимизация (продвижение сайтов в интернете)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</a:t>
            </a:r>
            <a:r>
              <a:rPr lang="en-GB" dirty="0" err="1"/>
              <a:t>о</a:t>
            </a:r>
            <a:r>
              <a:rPr lang="ru-RU" dirty="0"/>
              <a:t>здание веб-приложений на основе фреймворка </a:t>
            </a:r>
            <a:r>
              <a:rPr lang="en-GB" dirty="0"/>
              <a:t>Django</a:t>
            </a:r>
          </a:p>
        </p:txBody>
      </p:sp>
      <p:pic>
        <p:nvPicPr>
          <p:cNvPr id="5128" name="Picture 8">
            <a:extLst>
              <a:ext uri="{FF2B5EF4-FFF2-40B4-BE49-F238E27FC236}">
                <a16:creationId xmlns:a16="http://schemas.microsoft.com/office/drawing/2014/main" id="{B5D478E2-1620-7B05-3D83-6F431AC013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44" y="2144528"/>
            <a:ext cx="2187097" cy="1456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:a16="http://schemas.microsoft.com/office/drawing/2014/main" id="{547C571A-8DD2-92A6-70AC-8F0FEC4CC8F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4" name="Picture 14">
            <a:extLst>
              <a:ext uri="{FF2B5EF4-FFF2-40B4-BE49-F238E27FC236}">
                <a16:creationId xmlns:a16="http://schemas.microsoft.com/office/drawing/2014/main" id="{3A2E08AF-A2E9-C6C2-1A24-60AA4EFEB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474" y="2363070"/>
            <a:ext cx="2236752" cy="1677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6" name="Picture 16">
            <a:extLst>
              <a:ext uri="{FF2B5EF4-FFF2-40B4-BE49-F238E27FC236}">
                <a16:creationId xmlns:a16="http://schemas.microsoft.com/office/drawing/2014/main" id="{5D576072-8786-8953-FC60-EC66911FEB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44" y="3974378"/>
            <a:ext cx="2187097" cy="146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4231CA6A-9F77-8DFC-BF21-463C0D3A8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4909" y="4704988"/>
            <a:ext cx="2287881" cy="1286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7092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(Базы-данных)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Теория баз-данных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Реляционная модель баз данных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Принципы проектирования баз данных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Правила работы с базами данных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Язык построения запросов </a:t>
            </a:r>
            <a:r>
              <a:rPr lang="en-GB" dirty="0"/>
              <a:t>SQL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СУБД </a:t>
            </a:r>
            <a:r>
              <a:rPr lang="en-GB" dirty="0"/>
              <a:t>PostgreSQL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FDF5F6C5-0A9B-C729-4128-49FF9B03D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2022" y="2142067"/>
            <a:ext cx="2313723" cy="1544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FB1B7C97-F40A-F588-A111-7F6B2CE1E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504" y="4053797"/>
            <a:ext cx="2313722" cy="1301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310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(графика)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4024817"/>
          </a:xfrm>
        </p:spPr>
        <p:txBody>
          <a:bodyPr>
            <a:no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Создание графических изображений в редакторах </a:t>
            </a:r>
            <a:r>
              <a:rPr lang="en-GB" dirty="0"/>
              <a:t>Gimp </a:t>
            </a:r>
            <a:r>
              <a:rPr lang="ru-RU" dirty="0"/>
              <a:t>и </a:t>
            </a:r>
            <a:r>
              <a:rPr lang="en-GB" dirty="0" err="1"/>
              <a:t>Krita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Создание 3</a:t>
            </a:r>
            <a:r>
              <a:rPr lang="en-GB" dirty="0"/>
              <a:t>D </a:t>
            </a:r>
            <a:r>
              <a:rPr lang="ru-RU" dirty="0"/>
              <a:t>изображений в программе </a:t>
            </a:r>
            <a:r>
              <a:rPr lang="en-GB" dirty="0"/>
              <a:t>Blender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Обработка графических изображений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Проектирование и разработка  интерфейсов пользователей </a:t>
            </a:r>
            <a:r>
              <a:rPr lang="en-GB" dirty="0"/>
              <a:t>c </a:t>
            </a:r>
            <a:r>
              <a:rPr lang="ru-RU" dirty="0"/>
              <a:t>помощью </a:t>
            </a:r>
            <a:r>
              <a:rPr lang="en-GB" dirty="0"/>
              <a:t>Figma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Верстка сложных интернет-страниц на основе технологий </a:t>
            </a:r>
            <a:r>
              <a:rPr lang="en-GB" dirty="0"/>
              <a:t>HTML/CSS</a:t>
            </a:r>
            <a:r>
              <a:rPr lang="ru-RU" dirty="0"/>
              <a:t> 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Визуализация данных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Проектирование и создание</a:t>
            </a:r>
            <a:r>
              <a:rPr lang="en-GB" dirty="0"/>
              <a:t> </a:t>
            </a:r>
            <a:r>
              <a:rPr lang="ru-RU" dirty="0"/>
              <a:t>игр</a:t>
            </a:r>
            <a:r>
              <a:rPr lang="en-GB" dirty="0"/>
              <a:t> (Game maker studio 2)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E10B4C89-B32D-C5AC-36BF-848D8B026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2142067"/>
            <a:ext cx="1775637" cy="177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9ACDFFB-C2D6-7529-507C-56824FED4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582857"/>
            <a:ext cx="2297334" cy="699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>
            <a:extLst>
              <a:ext uri="{FF2B5EF4-FFF2-40B4-BE49-F238E27FC236}">
                <a16:creationId xmlns:a16="http://schemas.microsoft.com/office/drawing/2014/main" id="{303A3C63-EBF4-77EB-30B4-AECF28AAB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1590" y="2065867"/>
            <a:ext cx="1775636" cy="1775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>
            <a:extLst>
              <a:ext uri="{FF2B5EF4-FFF2-40B4-BE49-F238E27FC236}">
                <a16:creationId xmlns:a16="http://schemas.microsoft.com/office/drawing/2014/main" id="{41EB4B79-E5DF-644D-85D8-B53D69EA8B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4391" y="4932842"/>
            <a:ext cx="2002834" cy="858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779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(проектирование ПО)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Анализ существующих программных продуктов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Процесс сбора требований к программному обеспечению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Нотации для записи проектных решений: </a:t>
            </a:r>
            <a:r>
              <a:rPr lang="en-GB" dirty="0"/>
              <a:t>UML, IDEF0, IDEF3, DFD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Методологии проектирования программных решений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Шаблоны проектирования</a:t>
            </a:r>
          </a:p>
          <a:p>
            <a:pPr>
              <a:buFont typeface="Системный шрифт, обычный"/>
              <a:buChar char="—"/>
            </a:pP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9B97832E-D672-11BC-8DE4-414AD68A9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2142067"/>
            <a:ext cx="3015618" cy="169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>
            <a:extLst>
              <a:ext uri="{FF2B5EF4-FFF2-40B4-BE49-F238E27FC236}">
                <a16:creationId xmlns:a16="http://schemas.microsoft.com/office/drawing/2014/main" id="{795608E9-8A8F-74FF-C778-2C5A05DCC6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53" y="4532036"/>
            <a:ext cx="3321273" cy="125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863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(компьютерные Системы)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Работа в командной строке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Операционная система </a:t>
            </a:r>
            <a:r>
              <a:rPr lang="en-GB" dirty="0"/>
              <a:t>Windows </a:t>
            </a:r>
            <a:r>
              <a:rPr lang="ru-RU" dirty="0"/>
              <a:t>и</a:t>
            </a:r>
            <a:r>
              <a:rPr lang="en-GB" dirty="0"/>
              <a:t> Linux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Построение компьютерных сетей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Эмулирование компьютерных сетей в симуляторе </a:t>
            </a:r>
            <a:r>
              <a:rPr lang="en-GB" dirty="0"/>
              <a:t>Cisco Packet Tracer</a:t>
            </a:r>
            <a:endParaRPr lang="ru-RU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Прикладные протоколы в компьютерных сетях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Принципы работы железа компьютера</a:t>
            </a:r>
          </a:p>
          <a:p>
            <a:pPr>
              <a:buFont typeface="Системный шрифт, обычный"/>
              <a:buChar char="—"/>
            </a:pPr>
            <a:endParaRPr lang="ru-RU" dirty="0"/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A4F76901-4677-2479-38E4-4F378C341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51" t="12155" r="20250" b="8009"/>
          <a:stretch/>
        </p:blipFill>
        <p:spPr bwMode="auto">
          <a:xfrm>
            <a:off x="5751513" y="2142067"/>
            <a:ext cx="1776338" cy="1460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CDD913A1-DA58-AFAE-8631-0C679C669B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29" t="9095" r="32086" b="7652"/>
          <a:stretch/>
        </p:blipFill>
        <p:spPr bwMode="auto">
          <a:xfrm>
            <a:off x="9058940" y="2862457"/>
            <a:ext cx="1758286" cy="2128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ED7472-2ECA-454A-49F2-7C6D9810FA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9682" y="4190606"/>
            <a:ext cx="1483477" cy="1600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651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</a:t>
            </a:r>
            <a:r>
              <a:rPr lang="en-GB" dirty="0"/>
              <a:t>1C</a:t>
            </a:r>
            <a:r>
              <a:rPr lang="ru-RU" dirty="0"/>
              <a:t>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Работа с 1С:Предприятие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Создание программ для автоматизации бизнес-процессов предприятия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Создание программ для складского учета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Создание программ для управленческого учета</a:t>
            </a:r>
          </a:p>
        </p:txBody>
      </p:sp>
      <p:pic>
        <p:nvPicPr>
          <p:cNvPr id="10246" name="Picture 6">
            <a:extLst>
              <a:ext uri="{FF2B5EF4-FFF2-40B4-BE49-F238E27FC236}">
                <a16:creationId xmlns:a16="http://schemas.microsoft.com/office/drawing/2014/main" id="{08666871-913A-2F1C-445F-D77063C4C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885" y="2142067"/>
            <a:ext cx="3046599" cy="3046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4008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(Мобильная разработка)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Разработка мобильных приложений на платформе </a:t>
            </a:r>
            <a:r>
              <a:rPr lang="en-GB" dirty="0"/>
              <a:t>Android </a:t>
            </a:r>
            <a:r>
              <a:rPr lang="ru-RU" dirty="0"/>
              <a:t>с использованием языка </a:t>
            </a:r>
            <a:r>
              <a:rPr lang="en-GB" dirty="0"/>
              <a:t>Kotlin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Создание дизайна мобильных приложений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Подготовка мобильных приложений к публикации в </a:t>
            </a:r>
            <a:r>
              <a:rPr lang="en-GB" dirty="0"/>
              <a:t>Google Play</a:t>
            </a:r>
            <a:endParaRPr lang="ru-RU" dirty="0"/>
          </a:p>
        </p:txBody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E8ABA0B8-B609-D9D0-5896-E462BF722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4" y="2142068"/>
            <a:ext cx="2588922" cy="1456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>
            <a:extLst>
              <a:ext uri="{FF2B5EF4-FFF2-40B4-BE49-F238E27FC236}">
                <a16:creationId xmlns:a16="http://schemas.microsoft.com/office/drawing/2014/main" id="{062A620B-0F65-4994-4929-042F13B69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833" y="3215570"/>
            <a:ext cx="2002835" cy="150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DE53B4BD-91DB-329A-8711-B8C9C67C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773" y="4315391"/>
            <a:ext cx="2623663" cy="1475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8298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(Безопасность веб)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Основы безопасности веб приложений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Инструменты контроля за сетевым трафиком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Механизмы тестирования защищенности веб-ресурсов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Механизмы управления доступом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7F7E2A6-621E-22BF-5042-2932C8A53F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42067"/>
            <a:ext cx="2429647" cy="1366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2" name="Picture 12">
            <a:extLst>
              <a:ext uri="{FF2B5EF4-FFF2-40B4-BE49-F238E27FC236}">
                <a16:creationId xmlns:a16="http://schemas.microsoft.com/office/drawing/2014/main" id="{24BFAB2A-BB1B-DD7A-E3D7-AE3D2ED19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5" t="22481" r="16563" b="24310"/>
          <a:stretch/>
        </p:blipFill>
        <p:spPr bwMode="auto">
          <a:xfrm>
            <a:off x="9059341" y="3424078"/>
            <a:ext cx="1757885" cy="1368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4" name="Picture 14">
            <a:extLst>
              <a:ext uri="{FF2B5EF4-FFF2-40B4-BE49-F238E27FC236}">
                <a16:creationId xmlns:a16="http://schemas.microsoft.com/office/drawing/2014/main" id="{3293AF23-4D2A-8DF7-E2F6-546BB6B05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724906"/>
            <a:ext cx="2488018" cy="106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374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(Тестирование)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Виды и уровни тестирования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Оформление чек-листов проверки программного обеспечения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Использование ручного и автоматического тестирования</a:t>
            </a:r>
          </a:p>
        </p:txBody>
      </p:sp>
      <p:pic>
        <p:nvPicPr>
          <p:cNvPr id="4" name="Google Shape;58;p13">
            <a:extLst>
              <a:ext uri="{FF2B5EF4-FFF2-40B4-BE49-F238E27FC236}">
                <a16:creationId xmlns:a16="http://schemas.microsoft.com/office/drawing/2014/main" id="{83DEBC1E-EAA3-8E8A-88DF-9F6658A9D64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751513" y="2065867"/>
            <a:ext cx="2621784" cy="1246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A9C5AAC-FD3A-A457-89ED-79FE279944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2626" y="3575325"/>
            <a:ext cx="2514600" cy="939800"/>
          </a:xfrm>
          <a:prstGeom prst="rect">
            <a:avLst/>
          </a:prstGeom>
        </p:spPr>
      </p:pic>
      <p:pic>
        <p:nvPicPr>
          <p:cNvPr id="16388" name="Picture 4">
            <a:extLst>
              <a:ext uri="{FF2B5EF4-FFF2-40B4-BE49-F238E27FC236}">
                <a16:creationId xmlns:a16="http://schemas.microsoft.com/office/drawing/2014/main" id="{D0727884-1FE3-E716-787B-8905A80E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513" y="4778100"/>
            <a:ext cx="2765166" cy="101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0981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5963E-AF2B-A0E0-EEAC-2AF2FAB6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062" y="3498111"/>
            <a:ext cx="10131425" cy="1456267"/>
          </a:xfrm>
        </p:spPr>
        <p:txBody>
          <a:bodyPr/>
          <a:lstStyle/>
          <a:p>
            <a:r>
              <a:rPr lang="ru-RU" dirty="0"/>
              <a:t>Кафедра Информационных систем и программной инженерии</a:t>
            </a:r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E7F6C90E-6C5B-1C8D-4D3A-F3A0EF4104E1}"/>
              </a:ext>
            </a:extLst>
          </p:cNvPr>
          <p:cNvSpPr txBox="1">
            <a:spLocks/>
          </p:cNvSpPr>
          <p:nvPr/>
        </p:nvSpPr>
        <p:spPr>
          <a:xfrm>
            <a:off x="707063" y="73148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dirty="0"/>
              <a:t>Институт информационных технологий и радиоэлектроники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069F2B-175F-BB2F-39CF-EE6E8F3F8B04}"/>
              </a:ext>
            </a:extLst>
          </p:cNvPr>
          <p:cNvSpPr txBox="1"/>
          <p:nvPr/>
        </p:nvSpPr>
        <p:spPr>
          <a:xfrm>
            <a:off x="4986670" y="2187747"/>
            <a:ext cx="67729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Директор института: Галкин Анатолий Александрович</a:t>
            </a:r>
            <a:r>
              <a:rPr lang="ru-RU" dirty="0"/>
              <a:t>, к.т.н., профессор, почетный работник высшего профессионального образования РФ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1DF0E-6BB6-1B9A-0470-6F3D7107BFB2}"/>
              </a:ext>
            </a:extLst>
          </p:cNvPr>
          <p:cNvSpPr txBox="1"/>
          <p:nvPr/>
        </p:nvSpPr>
        <p:spPr>
          <a:xfrm>
            <a:off x="4986670" y="5007541"/>
            <a:ext cx="67729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Заведующий кафедры: Жигалов Илья Евгеньевич, </a:t>
            </a:r>
          </a:p>
          <a:p>
            <a:r>
              <a:rPr lang="ru-RU" dirty="0"/>
              <a:t>д.т.н., профессор</a:t>
            </a:r>
          </a:p>
        </p:txBody>
      </p:sp>
    </p:spTree>
    <p:extLst>
      <p:ext uri="{BB962C8B-B14F-4D97-AF65-F5344CB8AC3E}">
        <p14:creationId xmlns:p14="http://schemas.microsoft.com/office/powerpoint/2010/main" val="4386643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(общие курсы)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Безопасность жизнедеятельности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Физическая культура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Иностранный язык в профессиональной деятельности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Основы философии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Психология общения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126AE80E-1E9F-9C9E-10F3-B164983ECCE5}"/>
              </a:ext>
            </a:extLst>
          </p:cNvPr>
          <p:cNvSpPr txBox="1">
            <a:spLocks/>
          </p:cNvSpPr>
          <p:nvPr/>
        </p:nvSpPr>
        <p:spPr>
          <a:xfrm>
            <a:off x="6239910" y="2142067"/>
            <a:ext cx="457731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Системный шрифт, обычный"/>
              <a:buChar char="—"/>
            </a:pPr>
            <a:r>
              <a:rPr lang="ru-RU" dirty="0"/>
              <a:t>Основы финансовой грамотности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Экономика отрасли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Менеджмент в профессиональной деятельности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Правовое обеспечение профессиональной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2816700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Курсовые проекты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927690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5 семестр: Разработка веб-интерфейсов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Создание дизайна и верстка веб-страниц на </a:t>
            </a:r>
            <a:r>
              <a:rPr lang="ru-RU" sz="1800" dirty="0" err="1"/>
              <a:t>H</a:t>
            </a:r>
            <a:r>
              <a:rPr lang="en-GB" sz="1800" dirty="0"/>
              <a:t>TML/CSS</a:t>
            </a:r>
            <a:endParaRPr lang="ru-RU" sz="1800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6 семестр: Проектирование и разработка веб-приложений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Проектирование и создание веб-сайтов на </a:t>
            </a:r>
            <a:r>
              <a:rPr lang="ru-RU" sz="1800" dirty="0" err="1"/>
              <a:t>N</a:t>
            </a:r>
            <a:r>
              <a:rPr lang="en-GB" sz="1800" dirty="0" err="1"/>
              <a:t>odeJS</a:t>
            </a:r>
            <a:r>
              <a:rPr lang="en-GB" sz="1800" dirty="0"/>
              <a:t> </a:t>
            </a:r>
            <a:r>
              <a:rPr lang="ru-RU" sz="1800" dirty="0"/>
              <a:t>и </a:t>
            </a:r>
            <a:r>
              <a:rPr lang="en-GB" sz="1800" dirty="0"/>
              <a:t>ReactJS</a:t>
            </a:r>
            <a:endParaRPr lang="ru-RU" sz="1800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7 семестр: Разработка информационных систем</a:t>
            </a:r>
            <a:endParaRPr lang="en-GB" dirty="0"/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Автоматизация бизнес-процессов на платформе 1С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Расчет экономической эффективности</a:t>
            </a:r>
          </a:p>
        </p:txBody>
      </p:sp>
    </p:spTree>
    <p:extLst>
      <p:ext uri="{BB962C8B-B14F-4D97-AF65-F5344CB8AC3E}">
        <p14:creationId xmlns:p14="http://schemas.microsoft.com/office/powerpoint/2010/main" val="964555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Производственные практики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927690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Начало 6 семестра (зима, 3 недели)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Разработка дизайна и верстка страниц веб-приложений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Конец 6 семестра (лето, 4 недели)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Проектирование и создание веб-сайтов 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Начало 8 семестра (зима, 4 недели)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Сбор данных и проектирование ИС для дипломного проекта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Конец 8 семестра (весна, 4 семестра)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Реализация ИС для дипломного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39510177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ПРЕДПРИЯТИЯ ПРОХОЖДЕНИЯ ПРАКТИК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204635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ООО Фирма «</a:t>
            </a:r>
            <a:r>
              <a:rPr lang="ru-RU" dirty="0" err="1"/>
              <a:t>Инрэко</a:t>
            </a:r>
            <a:r>
              <a:rPr lang="ru-RU" dirty="0"/>
              <a:t> ЛАН»,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ООО «ПКБ Комплексные инженерные системы»,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ООО «КУЛ»,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АО </a:t>
            </a:r>
            <a:r>
              <a:rPr lang="en-GB" dirty="0"/>
              <a:t>«</a:t>
            </a:r>
            <a:r>
              <a:rPr lang="ru-RU" dirty="0"/>
              <a:t>АБИ ПРОДАКТ</a:t>
            </a:r>
            <a:r>
              <a:rPr lang="en-GB" dirty="0"/>
              <a:t>»</a:t>
            </a:r>
            <a:r>
              <a:rPr lang="ru-RU" dirty="0"/>
              <a:t> 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ПАО </a:t>
            </a:r>
            <a:r>
              <a:rPr lang="en-GB" dirty="0"/>
              <a:t>«</a:t>
            </a:r>
            <a:r>
              <a:rPr lang="ru-RU" dirty="0"/>
              <a:t>Сбербанк</a:t>
            </a:r>
            <a:r>
              <a:rPr lang="en-GB" dirty="0"/>
              <a:t>»</a:t>
            </a:r>
            <a:r>
              <a:rPr lang="ru-RU" dirty="0"/>
              <a:t>, г. Владимир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ФГБУ ВНИИЗЖ, г. Владимир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744A1959-10BC-DE5A-1D27-852431826ECF}"/>
              </a:ext>
            </a:extLst>
          </p:cNvPr>
          <p:cNvSpPr txBox="1">
            <a:spLocks/>
          </p:cNvSpPr>
          <p:nvPr/>
        </p:nvSpPr>
        <p:spPr>
          <a:xfrm>
            <a:off x="6096000" y="2142067"/>
            <a:ext cx="47212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Системный шрифт, обычный"/>
              <a:buChar char="—"/>
            </a:pPr>
            <a:r>
              <a:rPr lang="ru-RU" dirty="0"/>
              <a:t>ООО </a:t>
            </a:r>
            <a:r>
              <a:rPr lang="en-GB" dirty="0"/>
              <a:t>«</a:t>
            </a:r>
            <a:r>
              <a:rPr lang="ru-RU" dirty="0"/>
              <a:t>МКК </a:t>
            </a:r>
            <a:r>
              <a:rPr lang="en-GB" dirty="0"/>
              <a:t>«</a:t>
            </a:r>
            <a:r>
              <a:rPr lang="ru-RU" dirty="0"/>
              <a:t>ГУДЗОН</a:t>
            </a:r>
            <a:r>
              <a:rPr lang="en-GB" dirty="0"/>
              <a:t>»</a:t>
            </a:r>
            <a:r>
              <a:rPr lang="ru-RU" dirty="0"/>
              <a:t>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ООО </a:t>
            </a:r>
            <a:r>
              <a:rPr lang="en-GB" dirty="0"/>
              <a:t>«</a:t>
            </a:r>
            <a:r>
              <a:rPr lang="ru-RU" dirty="0" err="1"/>
              <a:t>Элитпласт</a:t>
            </a:r>
            <a:r>
              <a:rPr lang="en-GB" dirty="0"/>
              <a:t>»</a:t>
            </a:r>
            <a:r>
              <a:rPr lang="ru-RU" dirty="0"/>
              <a:t>, г. Гусь-Хрустальный</a:t>
            </a:r>
            <a:endParaRPr lang="en-GB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АО </a:t>
            </a:r>
            <a:r>
              <a:rPr lang="en-GB" dirty="0"/>
              <a:t>«</a:t>
            </a:r>
            <a:r>
              <a:rPr lang="ru-RU" dirty="0" err="1"/>
              <a:t>Генериум</a:t>
            </a:r>
            <a:r>
              <a:rPr lang="en-GB" dirty="0"/>
              <a:t>»</a:t>
            </a:r>
            <a:r>
              <a:rPr lang="ru-RU" dirty="0"/>
              <a:t>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ООО </a:t>
            </a:r>
            <a:r>
              <a:rPr lang="en-GB" dirty="0"/>
              <a:t>«</a:t>
            </a:r>
            <a:r>
              <a:rPr lang="ru-RU" dirty="0" err="1"/>
              <a:t>Сибион.ЦР</a:t>
            </a:r>
            <a:r>
              <a:rPr lang="en-GB" dirty="0"/>
              <a:t>»</a:t>
            </a:r>
            <a:r>
              <a:rPr lang="ru-RU" dirty="0"/>
              <a:t>, г. Владимир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ООО </a:t>
            </a:r>
            <a:r>
              <a:rPr lang="en-GB" dirty="0"/>
              <a:t>«</a:t>
            </a:r>
            <a:r>
              <a:rPr lang="ru-RU" dirty="0"/>
              <a:t>Выбор</a:t>
            </a:r>
            <a:r>
              <a:rPr lang="en-GB" dirty="0"/>
              <a:t>»</a:t>
            </a:r>
            <a:r>
              <a:rPr lang="ru-RU" dirty="0"/>
              <a:t>, г. Муром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АО </a:t>
            </a:r>
            <a:r>
              <a:rPr lang="en-GB" dirty="0"/>
              <a:t>«</a:t>
            </a:r>
            <a:r>
              <a:rPr lang="ru-RU" dirty="0" err="1"/>
              <a:t>Интерсильверлайн</a:t>
            </a:r>
            <a:r>
              <a:rPr lang="en-GB" dirty="0"/>
              <a:t>»</a:t>
            </a:r>
            <a:r>
              <a:rPr lang="ru-RU" dirty="0"/>
              <a:t>, г. Кольчугино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4D9CAD7A-6349-E824-2A3B-17CF4FF983CD}"/>
              </a:ext>
            </a:extLst>
          </p:cNvPr>
          <p:cNvSpPr txBox="1">
            <a:spLocks/>
          </p:cNvSpPr>
          <p:nvPr/>
        </p:nvSpPr>
        <p:spPr>
          <a:xfrm>
            <a:off x="4158494" y="5791200"/>
            <a:ext cx="3186038" cy="627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ВЦ ВлГУ, кафедра ИСПИ ВлГУ</a:t>
            </a:r>
          </a:p>
        </p:txBody>
      </p:sp>
    </p:spTree>
    <p:extLst>
      <p:ext uri="{BB962C8B-B14F-4D97-AF65-F5344CB8AC3E}">
        <p14:creationId xmlns:p14="http://schemas.microsoft.com/office/powerpoint/2010/main" val="30464768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Демонстрационный экзамен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5055780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Компетенция: 17 Веб-технологии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КОД: 1.4 Разработка интернет-магазина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Время на выполнение: 5 часов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Основные критерии оценивания: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Графический дизайн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Верстка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Программирование на стороне клиента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Программирование на стороне сервера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58F07D9-5CAF-7BD6-A94C-14C767851D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173" y="2626093"/>
            <a:ext cx="5526026" cy="272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5747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Примерные темы ВКР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7"/>
            <a:ext cx="9032357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sz="1800" dirty="0"/>
              <a:t>Разработка веб-приложения для публикации авторской литературы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Разработка веб-приложения интернет-магазина детских игрушек</a:t>
            </a:r>
          </a:p>
          <a:p>
            <a:pPr>
              <a:buFont typeface="Системный шрифт, обычный"/>
              <a:buChar char="—"/>
            </a:pPr>
            <a:r>
              <a:rPr lang="ru-RU" sz="1800" dirty="0"/>
              <a:t>Разработка информационной системы магазина мебели на платформе 1С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Разработка подсистемы управления задачами для информационной системы управления персоналом</a:t>
            </a:r>
          </a:p>
          <a:p>
            <a:pPr>
              <a:buFont typeface="Системный шрифт, обычный"/>
              <a:buChar char="—"/>
            </a:pPr>
            <a:r>
              <a:rPr lang="ru-RU" sz="1800" dirty="0"/>
              <a:t>Разработка веб-приложения ООО «Орион-Р	». Подсистема справочного документооборота </a:t>
            </a:r>
          </a:p>
          <a:p>
            <a:pPr>
              <a:buFont typeface="Системный шрифт, обычный"/>
              <a:buChar char="—"/>
            </a:pPr>
            <a:r>
              <a:rPr lang="ru-RU" sz="1800" dirty="0"/>
              <a:t>Разработка дизайна веб-приложения интернет-магазина бытовой техники</a:t>
            </a:r>
          </a:p>
        </p:txBody>
      </p:sp>
    </p:spTree>
    <p:extLst>
      <p:ext uri="{BB962C8B-B14F-4D97-AF65-F5344CB8AC3E}">
        <p14:creationId xmlns:p14="http://schemas.microsoft.com/office/powerpoint/2010/main" val="35506074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5963E-AF2B-A0E0-EEAC-2AF2FAB6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55674"/>
          </a:xfrm>
        </p:spPr>
        <p:txBody>
          <a:bodyPr/>
          <a:lstStyle/>
          <a:p>
            <a:r>
              <a:rPr lang="ru-RU" dirty="0"/>
              <a:t>Учебный сайт ИСПИ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EBB96B-BADA-22C8-A441-81E322E57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53" y="1647893"/>
            <a:ext cx="8401493" cy="48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175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5963E-AF2B-A0E0-EEAC-2AF2FAB65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5" cy="655674"/>
          </a:xfrm>
        </p:spPr>
        <p:txBody>
          <a:bodyPr/>
          <a:lstStyle/>
          <a:p>
            <a:r>
              <a:rPr lang="ru-RU" dirty="0"/>
              <a:t>Учебный сайт ИСПИ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67A774-2951-356C-D5C4-A4AE0926B2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732"/>
          <a:stretch/>
        </p:blipFill>
        <p:spPr>
          <a:xfrm>
            <a:off x="1904940" y="1626627"/>
            <a:ext cx="8912286" cy="4811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8472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A3C948-8102-E14C-994B-9B721A772DCE}"/>
              </a:ext>
            </a:extLst>
          </p:cNvPr>
          <p:cNvSpPr/>
          <p:nvPr/>
        </p:nvSpPr>
        <p:spPr>
          <a:xfrm>
            <a:off x="7219507" y="3429000"/>
            <a:ext cx="2838893" cy="2897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5963E-AF2B-A0E0-EEAC-2AF2FAB6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 для информации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D5BB4A7-DB38-90D9-3DDB-FCDD06F4B6E2}"/>
              </a:ext>
            </a:extLst>
          </p:cNvPr>
          <p:cNvSpPr txBox="1">
            <a:spLocks/>
          </p:cNvSpPr>
          <p:nvPr/>
        </p:nvSpPr>
        <p:spPr>
          <a:xfrm>
            <a:off x="685802" y="2142067"/>
            <a:ext cx="9372598" cy="174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/>
              <a:t>Телефон</a:t>
            </a:r>
            <a:r>
              <a:rPr lang="en-GB" sz="2500" dirty="0" err="1"/>
              <a:t>ы</a:t>
            </a:r>
            <a:r>
              <a:rPr lang="ru-RU" sz="2500" dirty="0"/>
              <a:t>: +7 (4922) 47-98-33, +7 (4922) 47-76-21</a:t>
            </a:r>
          </a:p>
          <a:p>
            <a:pPr marL="0" indent="0">
              <a:buNone/>
            </a:pPr>
            <a:r>
              <a:rPr lang="ru-RU" sz="2500" dirty="0"/>
              <a:t>Адрес: ВлГУ 2-ой корпус (ул. </a:t>
            </a:r>
            <a:r>
              <a:rPr lang="ru-RU" sz="2500" dirty="0" err="1"/>
              <a:t>Белоконской</a:t>
            </a:r>
            <a:r>
              <a:rPr lang="ru-RU" sz="2500" dirty="0"/>
              <a:t>, д.5), ауд. 415-2 и 416б-2</a:t>
            </a:r>
          </a:p>
          <a:p>
            <a:pPr marL="0" indent="0">
              <a:buNone/>
            </a:pPr>
            <a:r>
              <a:rPr lang="ru-RU" sz="2500" dirty="0"/>
              <a:t>Сайт кафедры: </a:t>
            </a:r>
            <a:r>
              <a:rPr lang="ru-RU" sz="2500" dirty="0" err="1"/>
              <a:t>h</a:t>
            </a:r>
            <a:r>
              <a:rPr lang="en-GB" sz="2500" dirty="0" err="1"/>
              <a:t>ttps</a:t>
            </a:r>
            <a:r>
              <a:rPr lang="en-GB" sz="2500" dirty="0"/>
              <a:t>://</a:t>
            </a:r>
            <a:r>
              <a:rPr lang="en-GB" sz="2500" dirty="0" err="1"/>
              <a:t>isse.cdo.vlsu.ru</a:t>
            </a:r>
            <a:endParaRPr lang="en-GB" sz="25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B898A1-6DDD-0F75-313C-387B7163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83" y="3662916"/>
            <a:ext cx="2429540" cy="24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329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AA3C948-8102-E14C-994B-9B721A772DCE}"/>
              </a:ext>
            </a:extLst>
          </p:cNvPr>
          <p:cNvSpPr/>
          <p:nvPr/>
        </p:nvSpPr>
        <p:spPr>
          <a:xfrm>
            <a:off x="7219507" y="3429000"/>
            <a:ext cx="2838893" cy="289737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35963E-AF2B-A0E0-EEAC-2AF2FAB6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Контакты для информации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9D5BB4A7-DB38-90D9-3DDB-FCDD06F4B6E2}"/>
              </a:ext>
            </a:extLst>
          </p:cNvPr>
          <p:cNvSpPr txBox="1">
            <a:spLocks/>
          </p:cNvSpPr>
          <p:nvPr/>
        </p:nvSpPr>
        <p:spPr>
          <a:xfrm>
            <a:off x="685802" y="2142067"/>
            <a:ext cx="9372598" cy="1749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500" dirty="0"/>
              <a:t>Телефоны: +7 (4922) 47-98-33, +7 (4922) 47-76-21</a:t>
            </a:r>
          </a:p>
          <a:p>
            <a:pPr marL="0" indent="0">
              <a:buNone/>
            </a:pPr>
            <a:r>
              <a:rPr lang="ru-RU" sz="2500" dirty="0"/>
              <a:t>Адрес: ВлГУ 2-ой корпус (ул. </a:t>
            </a:r>
            <a:r>
              <a:rPr lang="ru-RU" sz="2500" dirty="0" err="1"/>
              <a:t>Белоконской</a:t>
            </a:r>
            <a:r>
              <a:rPr lang="ru-RU" sz="2500" dirty="0"/>
              <a:t>, д.5), ауд. 415-2 и 416б-2</a:t>
            </a:r>
          </a:p>
          <a:p>
            <a:pPr marL="0" indent="0">
              <a:buNone/>
            </a:pPr>
            <a:r>
              <a:rPr lang="ru-RU" sz="2500" dirty="0"/>
              <a:t>Сайт кафедры: </a:t>
            </a:r>
            <a:r>
              <a:rPr lang="ru-RU" sz="2500" dirty="0" err="1"/>
              <a:t>h</a:t>
            </a:r>
            <a:r>
              <a:rPr lang="en-GB" sz="2500" dirty="0" err="1"/>
              <a:t>ttps</a:t>
            </a:r>
            <a:r>
              <a:rPr lang="en-GB" sz="2500" dirty="0"/>
              <a:t>://</a:t>
            </a:r>
            <a:r>
              <a:rPr lang="en-GB" sz="2500" dirty="0" err="1"/>
              <a:t>isse.cdo.vlsu.ru</a:t>
            </a:r>
            <a:endParaRPr lang="en-GB" sz="25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B898A1-6DDD-0F75-313C-387B71633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4183" y="3662916"/>
            <a:ext cx="2429540" cy="2429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142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График ОБУЧЕНИЯ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8419" y="2142067"/>
            <a:ext cx="5128807" cy="3649133"/>
          </a:xfrm>
        </p:spPr>
        <p:txBody>
          <a:bodyPr/>
          <a:lstStyle/>
          <a:p>
            <a:pPr>
              <a:buFont typeface="Системный шрифт, обычный"/>
              <a:buChar char="—"/>
            </a:pPr>
            <a:r>
              <a:rPr lang="ru-RU" sz="1800" dirty="0"/>
              <a:t>Каникулы: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Зимние: 2 недели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Летние: 2 месяца (июль и август)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2 экзаменационные сессии в год: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Зимняя (перед новым годом)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Летняя</a:t>
            </a:r>
            <a:endParaRPr lang="en-GB" sz="1800" dirty="0"/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30EEB271-BEBF-4158-6619-21BDAE58844A}"/>
              </a:ext>
            </a:extLst>
          </p:cNvPr>
          <p:cNvSpPr txBox="1">
            <a:spLocks/>
          </p:cNvSpPr>
          <p:nvPr/>
        </p:nvSpPr>
        <p:spPr>
          <a:xfrm>
            <a:off x="685802" y="2142066"/>
            <a:ext cx="4460356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dirty="0"/>
              <a:t>Срок обучения</a:t>
            </a:r>
          </a:p>
          <a:p>
            <a:pPr marL="0" indent="0" algn="ctr">
              <a:buNone/>
            </a:pPr>
            <a:r>
              <a:rPr lang="ru-RU" sz="2500" dirty="0"/>
              <a:t>3 года 10 месяцев</a:t>
            </a:r>
            <a:endParaRPr lang="en-GB" sz="2500" dirty="0"/>
          </a:p>
        </p:txBody>
      </p:sp>
    </p:spTree>
    <p:extLst>
      <p:ext uri="{BB962C8B-B14F-4D97-AF65-F5344CB8AC3E}">
        <p14:creationId xmlns:p14="http://schemas.microsoft.com/office/powerpoint/2010/main" val="3892803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Чему научитесь на наших занятиях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66683" cy="3649133"/>
          </a:xfrm>
        </p:spPr>
        <p:txBody>
          <a:bodyPr/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Проектировать интернет-сайты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Создавать дизайн интернет-сайтов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Программировать интернет-сайты (серверные и клиентские части)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Тестировать интернет-сайты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B50FF9EF-2E0B-1461-78C1-AA26C2BD2E23}"/>
              </a:ext>
            </a:extLst>
          </p:cNvPr>
          <p:cNvSpPr txBox="1">
            <a:spLocks/>
          </p:cNvSpPr>
          <p:nvPr/>
        </p:nvSpPr>
        <p:spPr>
          <a:xfrm>
            <a:off x="5252484" y="2142067"/>
            <a:ext cx="556474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Системный шрифт, обычный"/>
              <a:buChar char="—"/>
            </a:pPr>
            <a:r>
              <a:rPr lang="ru-RU" dirty="0"/>
              <a:t>Проектировать и создавать базы данных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Создавать мобильные приложения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Создавать конфигурации для 1С:Предприятие</a:t>
            </a:r>
          </a:p>
        </p:txBody>
      </p:sp>
    </p:spTree>
    <p:extLst>
      <p:ext uri="{BB962C8B-B14F-4D97-AF65-F5344CB8AC3E}">
        <p14:creationId xmlns:p14="http://schemas.microsoft.com/office/powerpoint/2010/main" val="2566136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СМОЖЕТЕ УЧИТЬСЯ ПОСЛЕ ВЫПУСКА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7"/>
            <a:ext cx="10131425" cy="3649133"/>
          </a:xfrm>
        </p:spPr>
        <p:txBody>
          <a:bodyPr/>
          <a:lstStyle/>
          <a:p>
            <a:pPr>
              <a:buFont typeface="Системный шрифт, обычный"/>
              <a:buChar char="—"/>
            </a:pPr>
            <a:r>
              <a:rPr lang="ru-RU" dirty="0"/>
              <a:t>Программы бакалавриата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09.03.02 </a:t>
            </a:r>
            <a:r>
              <a:rPr lang="en-GB" sz="1800" dirty="0"/>
              <a:t>«</a:t>
            </a:r>
            <a:r>
              <a:rPr lang="ru-RU" sz="1800" dirty="0"/>
              <a:t>Информационные системы и технологии</a:t>
            </a:r>
            <a:r>
              <a:rPr lang="en-GB" sz="1800" dirty="0"/>
              <a:t>»</a:t>
            </a:r>
            <a:endParaRPr lang="ru-RU" sz="1800" dirty="0"/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09.03.04 </a:t>
            </a:r>
            <a:r>
              <a:rPr lang="en-GB" sz="1800" dirty="0"/>
              <a:t>«</a:t>
            </a:r>
            <a:r>
              <a:rPr lang="ru-RU" sz="1800" dirty="0"/>
              <a:t>Программная инженерия</a:t>
            </a:r>
            <a:r>
              <a:rPr lang="en-GB" sz="1800" dirty="0"/>
              <a:t>»</a:t>
            </a:r>
            <a:endParaRPr lang="ru-RU" sz="1800" dirty="0"/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Программы бакалавриата (заочное обучение)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09.03.02 </a:t>
            </a:r>
            <a:r>
              <a:rPr lang="en-GB" sz="1800" dirty="0"/>
              <a:t>«</a:t>
            </a:r>
            <a:r>
              <a:rPr lang="ru-RU" sz="1800" dirty="0"/>
              <a:t>Информационные системы и технологии</a:t>
            </a:r>
            <a:r>
              <a:rPr lang="en-GB" sz="1800" dirty="0"/>
              <a:t>»</a:t>
            </a:r>
            <a:r>
              <a:rPr lang="ru-RU" sz="1800" dirty="0"/>
              <a:t> 3,</a:t>
            </a:r>
            <a:r>
              <a:rPr lang="en-GB" sz="1800" dirty="0"/>
              <a:t>5 </a:t>
            </a:r>
            <a:r>
              <a:rPr lang="ru-RU" sz="1800" dirty="0"/>
              <a:t>года (после колледжа)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09.03.02 </a:t>
            </a:r>
            <a:r>
              <a:rPr lang="en-GB" sz="1800" dirty="0"/>
              <a:t>«</a:t>
            </a:r>
            <a:r>
              <a:rPr lang="ru-RU" sz="1800" dirty="0"/>
              <a:t>Информационные системы и технологии</a:t>
            </a:r>
            <a:r>
              <a:rPr lang="en-GB" sz="1800" dirty="0"/>
              <a:t>»</a:t>
            </a:r>
            <a:r>
              <a:rPr lang="ru-RU" sz="1800" dirty="0"/>
              <a:t> 5</a:t>
            </a:r>
            <a:r>
              <a:rPr lang="en-GB" sz="1800" dirty="0"/>
              <a:t> </a:t>
            </a:r>
            <a:r>
              <a:rPr lang="ru-RU" sz="1800" dirty="0"/>
              <a:t>лет </a:t>
            </a:r>
            <a:r>
              <a:rPr lang="en-GB" sz="1800" dirty="0"/>
              <a:t>(</a:t>
            </a:r>
            <a:r>
              <a:rPr lang="ru-RU" sz="1800" dirty="0"/>
              <a:t>после школы)</a:t>
            </a:r>
          </a:p>
        </p:txBody>
      </p:sp>
    </p:spTree>
    <p:extLst>
      <p:ext uri="{BB962C8B-B14F-4D97-AF65-F5344CB8AC3E}">
        <p14:creationId xmlns:p14="http://schemas.microsoft.com/office/powerpoint/2010/main" val="1085421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Достижения учащихся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142067"/>
            <a:ext cx="10425223" cy="3649133"/>
          </a:xfrm>
        </p:spPr>
        <p:txBody>
          <a:bodyPr/>
          <a:lstStyle/>
          <a:p>
            <a:pPr>
              <a:buFont typeface="Системный шрифт, обычный"/>
              <a:buChar char="—"/>
            </a:pPr>
            <a:r>
              <a:rPr lang="ru-RU" sz="1800" dirty="0"/>
              <a:t>Студенты занимают призовые места на чемпионатах по профессиональному мастерству </a:t>
            </a:r>
            <a:r>
              <a:rPr lang="en-GB" dirty="0"/>
              <a:t>WorldSkills</a:t>
            </a:r>
            <a:endParaRPr lang="ru-RU" sz="1800" dirty="0"/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2022 год: студент группы ИСПспк-118 Марков Игорь (2 место)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2023 год: студент группы ИСПсп-119 </a:t>
            </a:r>
            <a:r>
              <a:rPr lang="ru-RU" sz="1800" dirty="0" err="1"/>
              <a:t>Пушпурс</a:t>
            </a:r>
            <a:r>
              <a:rPr lang="ru-RU" sz="1800" dirty="0"/>
              <a:t> Андрей (2 место)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Студенты занимаются научной работой. В 2023 году:</a:t>
            </a:r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3 публикации во всероссийском сборнике </a:t>
            </a:r>
            <a:r>
              <a:rPr lang="en-GB" sz="1800" dirty="0"/>
              <a:t>«</a:t>
            </a:r>
            <a:r>
              <a:rPr lang="ru-RU" sz="1800" dirty="0"/>
              <a:t>Молодежная наука в развитии регионов</a:t>
            </a:r>
            <a:r>
              <a:rPr lang="en-GB" sz="1800" dirty="0"/>
              <a:t>»</a:t>
            </a:r>
            <a:endParaRPr lang="ru-RU" sz="1800" dirty="0"/>
          </a:p>
          <a:p>
            <a:pPr lvl="1">
              <a:buFont typeface="Системный шрифт, обычный"/>
              <a:buChar char="—"/>
            </a:pPr>
            <a:r>
              <a:rPr lang="ru-RU" sz="1800" dirty="0"/>
              <a:t>Выступления на конференции ВлГУ </a:t>
            </a:r>
            <a:r>
              <a:rPr lang="en-GB" sz="1800" dirty="0"/>
              <a:t>«</a:t>
            </a:r>
            <a:r>
              <a:rPr lang="ru-RU" sz="1800" dirty="0"/>
              <a:t>Дни науки студентов 2023</a:t>
            </a:r>
            <a:r>
              <a:rPr lang="en-GB" sz="1800" dirty="0"/>
              <a:t>»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61939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Программа 10-11 классов (1 курс обучения)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57731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sz="1800" dirty="0"/>
              <a:t>Русский язык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Литература</a:t>
            </a:r>
          </a:p>
          <a:p>
            <a:pPr>
              <a:buFont typeface="Системный шрифт, обычный"/>
              <a:buChar char="—"/>
            </a:pPr>
            <a:r>
              <a:rPr lang="ru-RU" sz="1800" dirty="0"/>
              <a:t>История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Обществознание</a:t>
            </a:r>
          </a:p>
          <a:p>
            <a:pPr>
              <a:buFont typeface="Системный шрифт, обычный"/>
              <a:buChar char="—"/>
            </a:pPr>
            <a:r>
              <a:rPr lang="ru-RU" sz="1800" dirty="0"/>
              <a:t>Биология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География</a:t>
            </a: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id="{85B53D90-55DC-A371-A909-75F2C5404681}"/>
              </a:ext>
            </a:extLst>
          </p:cNvPr>
          <p:cNvSpPr txBox="1">
            <a:spLocks/>
          </p:cNvSpPr>
          <p:nvPr/>
        </p:nvSpPr>
        <p:spPr>
          <a:xfrm>
            <a:off x="5837274" y="2142067"/>
            <a:ext cx="4979952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Font typeface="Системный шрифт, обычный"/>
              <a:buChar char="—"/>
            </a:pPr>
            <a:r>
              <a:rPr lang="ru-RU" dirty="0"/>
              <a:t>Основы безопасности жизнедеятельности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Физическая культура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Иностранный язык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Физика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Химия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Математика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Информатика</a:t>
            </a:r>
          </a:p>
        </p:txBody>
      </p:sp>
    </p:spTree>
    <p:extLst>
      <p:ext uri="{BB962C8B-B14F-4D97-AF65-F5344CB8AC3E}">
        <p14:creationId xmlns:p14="http://schemas.microsoft.com/office/powerpoint/2010/main" val="3088504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C27ED6-67B7-9BEE-B200-16A1D5D87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Изучаемые ТЕМЫ (Математика)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C76E5F-E95E-1B63-3CE4-C50D3AE2E2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4205176" cy="3649133"/>
          </a:xfrm>
        </p:spPr>
        <p:txBody>
          <a:bodyPr>
            <a:normAutofit/>
          </a:bodyPr>
          <a:lstStyle/>
          <a:p>
            <a:pPr>
              <a:buFont typeface="Системный шрифт, обычный"/>
              <a:buChar char="—"/>
            </a:pPr>
            <a:r>
              <a:rPr lang="ru-RU" sz="1800" dirty="0"/>
              <a:t>Элементы высшей математики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Дискретная математика и математическая логика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Теория вероятностей и математическая статистика</a:t>
            </a:r>
          </a:p>
          <a:p>
            <a:pPr>
              <a:buFont typeface="Системный шрифт, обычный"/>
              <a:buChar char="—"/>
            </a:pPr>
            <a:r>
              <a:rPr lang="ru-RU" dirty="0"/>
              <a:t>Численные методы</a:t>
            </a: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3CB0CC7-348E-D894-F7F3-E9A6AF726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613" y="2599397"/>
            <a:ext cx="3187847" cy="2789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671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ебесная">
  <a:themeElements>
    <a:clrScheme name="Небесная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Небес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Небес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{45DD4D41-0106-6C4A-B324-045A5A6BD619}tf10001058</Template>
  <TotalTime>1036</TotalTime>
  <Words>1071</Words>
  <Application>Microsoft Macintosh PowerPoint</Application>
  <PresentationFormat>Широкоэкранный</PresentationFormat>
  <Paragraphs>187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Системный шрифт, обычный</vt:lpstr>
      <vt:lpstr>Arial</vt:lpstr>
      <vt:lpstr>Calibri</vt:lpstr>
      <vt:lpstr>Calibri Light</vt:lpstr>
      <vt:lpstr>Небесная</vt:lpstr>
      <vt:lpstr>09.02.07 Информационные системы и программирование</vt:lpstr>
      <vt:lpstr>Кафедра Информационных систем и программной инженерии</vt:lpstr>
      <vt:lpstr>Контакты для информации</vt:lpstr>
      <vt:lpstr>График ОБУЧЕНИЯ</vt:lpstr>
      <vt:lpstr>Чему научитесь на наших занятиях</vt:lpstr>
      <vt:lpstr>ГДЕ СМОЖЕТЕ УЧИТЬСЯ ПОСЛЕ ВЫПУСКА</vt:lpstr>
      <vt:lpstr>Достижения учащихся</vt:lpstr>
      <vt:lpstr>Программа 10-11 классов (1 курс обучения)</vt:lpstr>
      <vt:lpstr>Изучаемые ТЕМЫ (Математика)</vt:lpstr>
      <vt:lpstr>Изучаемые ТЕМЫ (Программирование)</vt:lpstr>
      <vt:lpstr>Изучаемые ТЕМЫ (веб-разработка)</vt:lpstr>
      <vt:lpstr>Изучаемые ТЕМЫ (Базы-данных)</vt:lpstr>
      <vt:lpstr>Изучаемые ТЕМЫ (графика)</vt:lpstr>
      <vt:lpstr>Изучаемые ТЕМЫ (проектирование ПО)</vt:lpstr>
      <vt:lpstr>Изучаемые ТЕМЫ (компьютерные Системы)</vt:lpstr>
      <vt:lpstr>Изучаемые ТЕМЫ (1C)</vt:lpstr>
      <vt:lpstr>Изучаемые ТЕМЫ (Мобильная разработка)</vt:lpstr>
      <vt:lpstr>Изучаемые ТЕМЫ (Безопасность веб)</vt:lpstr>
      <vt:lpstr>Изучаемые ТЕМЫ (Тестирование)</vt:lpstr>
      <vt:lpstr>Изучаемые ТЕМЫ (общие курсы)</vt:lpstr>
      <vt:lpstr>Курсовые проекты</vt:lpstr>
      <vt:lpstr>Производственные практики</vt:lpstr>
      <vt:lpstr>ПРЕДПРИЯТИЯ ПРОХОЖДЕНИЯ ПРАКТИК</vt:lpstr>
      <vt:lpstr>Демонстрационный экзамен</vt:lpstr>
      <vt:lpstr>Примерные темы ВКР</vt:lpstr>
      <vt:lpstr>Учебный сайт ИСПИ</vt:lpstr>
      <vt:lpstr>Учебный сайт ИСПИ</vt:lpstr>
      <vt:lpstr>Контакты для информации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09.02.07 Информационные системы и программирование</dc:title>
  <dc:creator>Антон А. Шамышев</dc:creator>
  <cp:lastModifiedBy>Антон А. Шамышев</cp:lastModifiedBy>
  <cp:revision>45</cp:revision>
  <dcterms:created xsi:type="dcterms:W3CDTF">2023-04-01T14:47:49Z</dcterms:created>
  <dcterms:modified xsi:type="dcterms:W3CDTF">2023-04-02T10:02:04Z</dcterms:modified>
</cp:coreProperties>
</file>